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0"/>
  </p:notesMasterIdLst>
  <p:sldIdLst>
    <p:sldId id="293" r:id="rId2"/>
    <p:sldId id="295" r:id="rId3"/>
    <p:sldId id="296" r:id="rId4"/>
    <p:sldId id="294" r:id="rId5"/>
    <p:sldId id="270" r:id="rId6"/>
    <p:sldId id="288" r:id="rId7"/>
    <p:sldId id="289" r:id="rId8"/>
    <p:sldId id="286" r:id="rId9"/>
    <p:sldId id="292" r:id="rId10"/>
    <p:sldId id="287" r:id="rId11"/>
    <p:sldId id="290" r:id="rId12"/>
    <p:sldId id="285" r:id="rId13"/>
    <p:sldId id="291" r:id="rId14"/>
    <p:sldId id="280" r:id="rId15"/>
    <p:sldId id="284" r:id="rId16"/>
    <p:sldId id="281" r:id="rId17"/>
    <p:sldId id="283" r:id="rId18"/>
    <p:sldId id="282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50AC728-4B8E-402F-9B01-91B0005103EB}" type="datetimeFigureOut">
              <a:rPr lang="ru-RU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CE821AA-D56C-4E30-A06A-9297EC4EDA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20411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AC315C-31E2-444F-94C6-0C9ECE432A58}" type="datetimeFigureOut">
              <a:rPr lang="ru-RU" smtClean="0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A6E22DF7-45BB-4D54-A045-7415F96D68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647863-926E-4380-85C5-A8DB57B7EF20}" type="datetimeFigureOut">
              <a:rPr lang="ru-RU" smtClean="0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44152F42-102C-42C1-B181-38D63DCD79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F7A779-4502-4E9D-8E36-39EE813C6E32}" type="datetimeFigureOut">
              <a:rPr lang="ru-RU" smtClean="0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AFF279-6353-4573-97F7-C465032564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FBA86C-20AA-4571-93D7-CB0D08C6A3CD}" type="datetimeFigureOut">
              <a:rPr lang="ru-RU" smtClean="0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5A47AB-3C55-4022-BFF7-E3A25EF19D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79C92E-F21F-452A-9CAF-984552F7A02C}" type="datetimeFigureOut">
              <a:rPr lang="ru-RU" smtClean="0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54A75FD4-241C-49A4-A3A4-F3BF25DE72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1EE2A6-8086-45ED-A6C5-FF903667FFF2}" type="datetimeFigureOut">
              <a:rPr lang="ru-RU" smtClean="0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C4D9C-8846-41D1-8CC7-90AAEFFFCDF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8858B0-22D2-4E91-834F-C0930726C02E}" type="datetimeFigureOut">
              <a:rPr lang="ru-RU" smtClean="0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80C2AC-396D-4AA5-B916-17502B3AB4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A5F596-1F3F-4100-B3F7-B96D2F936F10}" type="datetimeFigureOut">
              <a:rPr lang="ru-RU" smtClean="0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45B5A5-BBBC-4C0A-8C24-549E1FA31E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4FB96B-F33B-40D0-A065-D98716C30524}" type="datetimeFigureOut">
              <a:rPr lang="ru-RU" smtClean="0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AA8540-2171-4183-AE10-0CE1EABF37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882F2F-E742-4AC4-83F9-B5C9905BCF59}" type="datetimeFigureOut">
              <a:rPr lang="ru-RU" smtClean="0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F0CCF-8F8B-476A-A943-91AB8404C18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5AC213-8870-41D6-8D79-21D4DFF95114}" type="datetimeFigureOut">
              <a:rPr lang="ru-RU" smtClean="0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B1D425-57C6-4E30-A258-7B91557191E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9F5B6-6AB5-4A7C-8BDF-8796414982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EB001B7-97E7-4670-894A-8620397FF930}" type="datetimeFigureOut">
              <a:rPr lang="ru-RU" smtClean="0"/>
              <a:pPr>
                <a:defRPr/>
              </a:pPr>
              <a:t>16.12.2021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BF61EA0-994A-4E47-B717-9EDF03EB83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Поговорим о Вашем питании…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572000" y="3643314"/>
            <a:ext cx="371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МБОУ Алексеевская СШ</a:t>
            </a:r>
          </a:p>
          <a:p>
            <a:r>
              <a:rPr lang="ru-RU" dirty="0" smtClean="0"/>
              <a:t>Классный руководитель 6 «А» класса: Филина Ольга Юрьевна</a:t>
            </a:r>
            <a:endParaRPr lang="ru-RU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00174"/>
            <a:ext cx="2786082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Поговорим о Вашем питании…</a:t>
            </a:r>
            <a:endParaRPr lang="ru-RU" dirty="0"/>
          </a:p>
        </p:txBody>
      </p: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928662" y="1357298"/>
            <a:ext cx="707236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Систематизация и обобщение знаний о безопасном и здоровом питании.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Закрепить у детей знания о законах здорового питания; убедить их в необходимости и важности соблюдения режима питания; учить детей выбирать самые полезные продукты для здорового, рационального питания.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Развивать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 ребят познавательный интерес, умение сравнивать, обобщать, делать выводы.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6644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Воспитывать негативное отношение к вредным для организма продуктам питания.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Выясним 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42976" y="2000240"/>
            <a:ext cx="718119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Едим ли мы то, что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стоит есть?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анкета)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s1.slide-share.ru/s_slide/9883329f2092e5937bd387c6e153d080/e2894b53-dc68-4b83-9561-cec0d0ec0c01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s1.slide-share.ru/s_slide/9883329f2092e5937bd387c6e153d080/e2894b53-dc68-4b83-9561-cec0d0ec0c01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5" y="147638"/>
            <a:ext cx="8934450" cy="656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E85E00"/>
                </a:solidFill>
                <a:latin typeface="+mn-lt"/>
                <a:cs typeface="Times New Roman" pitchFamily="18" charset="0"/>
              </a:rPr>
              <a:t>              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ПРИНЦИПЫ ЗДОРОВОГО ПИТАНИЯ ШКОЛЬНИКОВ</a:t>
            </a:r>
          </a:p>
        </p:txBody>
      </p:sp>
      <p:pic>
        <p:nvPicPr>
          <p:cNvPr id="17410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Прямоугольник 3"/>
          <p:cNvSpPr>
            <a:spLocks noChangeArrowheads="1"/>
          </p:cNvSpPr>
          <p:nvPr/>
        </p:nvSpPr>
        <p:spPr bwMode="auto">
          <a:xfrm>
            <a:off x="428625" y="714375"/>
            <a:ext cx="4214813" cy="627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r>
              <a:rPr lang="ru-RU" sz="2000" b="1">
                <a:cs typeface="Arial" charset="0"/>
              </a:rPr>
              <a:t>Питание школьника должно быть сбалансированным.</a:t>
            </a:r>
          </a:p>
          <a:p>
            <a:r>
              <a:rPr lang="ru-RU">
                <a:cs typeface="Arial" charset="0"/>
              </a:rPr>
              <a:t>           Для здоровья детей важнейшее значение имеет правильное соотношение питательных веществ. В меню школьника обязательно должны входить продукты, содержащие не только белки, жиры и углеводы, но и незаменимые аминокислоты, витамины, некоторые жирные кислоты, минералы и микроэлементы. Эти компоненты самостоятельно не синтезируются в организме, но необходимы для полноценного развития детского организма. Соотношение между белками, жирами и углеводами должно быть 1:1:4.</a:t>
            </a:r>
          </a:p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</p:txBody>
      </p:sp>
      <p:pic>
        <p:nvPicPr>
          <p:cNvPr id="17412" name="Picture 32" descr="397-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5280"/>
          <a:stretch>
            <a:fillRect/>
          </a:stretch>
        </p:blipFill>
        <p:spPr>
          <a:xfrm>
            <a:off x="4643438" y="1143000"/>
            <a:ext cx="3968750" cy="2819400"/>
          </a:xfrm>
        </p:spPr>
      </p:pic>
      <p:pic>
        <p:nvPicPr>
          <p:cNvPr id="17413" name="Picture 44" descr="1185319748_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87290" y="1981200"/>
            <a:ext cx="3131820" cy="1981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E85E00"/>
                </a:solidFill>
                <a:latin typeface="+mn-lt"/>
                <a:cs typeface="Times New Roman" pitchFamily="18" charset="0"/>
              </a:rPr>
              <a:t>              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ПРИНЦИПЫ ЗДОРОВОГО ПИТАНИЯ ШКОЛЬНИКОВ</a:t>
            </a:r>
          </a:p>
        </p:txBody>
      </p:sp>
      <p:pic>
        <p:nvPicPr>
          <p:cNvPr id="18434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Прямоугольник 3"/>
          <p:cNvSpPr>
            <a:spLocks noChangeArrowheads="1"/>
          </p:cNvSpPr>
          <p:nvPr/>
        </p:nvSpPr>
        <p:spPr bwMode="auto">
          <a:xfrm>
            <a:off x="428625" y="428625"/>
            <a:ext cx="4143375" cy="643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r>
              <a:rPr lang="ru-RU" sz="2400" b="1">
                <a:cs typeface="Arial" charset="0"/>
              </a:rPr>
              <a:t>Питание школьника должно быть оптимальным.</a:t>
            </a:r>
          </a:p>
          <a:p>
            <a:r>
              <a:rPr lang="ru-RU" sz="2400" b="1">
                <a:cs typeface="Arial" charset="0"/>
              </a:rPr>
              <a:t>         </a:t>
            </a:r>
            <a:r>
              <a:rPr lang="ru-RU" sz="2000">
                <a:cs typeface="Arial" charset="0"/>
              </a:rPr>
              <a:t>При составлении меню обязательно учитываются потребности организма, связанных с его ростом и развитием, с изменением условий внешней среды, с повышенной физической или эмоциональной нагрузкой. При оптимальной системе питания соблюдается баланс между поступлением и расходованием основных пищевых веществ.</a:t>
            </a:r>
          </a:p>
          <a:p>
            <a:endParaRPr lang="ru-RU" sz="2000">
              <a:latin typeface="Calibri" pitchFamily="34" charset="0"/>
            </a:endParaRPr>
          </a:p>
          <a:p>
            <a:endParaRPr lang="ru-RU" sz="2000">
              <a:latin typeface="Calibri" pitchFamily="34" charset="0"/>
            </a:endParaRPr>
          </a:p>
        </p:txBody>
      </p:sp>
      <p:pic>
        <p:nvPicPr>
          <p:cNvPr id="18436" name="Picture 2" descr="C:\Documents and Settings\Влад\Рабочий стол\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92738" y="1214438"/>
            <a:ext cx="3219450" cy="2747962"/>
          </a:xfrm>
        </p:spPr>
      </p:pic>
      <p:pic>
        <p:nvPicPr>
          <p:cNvPr id="18437" name="Picture 3" descr="C:\Documents and Settings\Влад\Рабочий стол\творог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5320088" y="1981200"/>
            <a:ext cx="2466224" cy="1981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E85E00"/>
                </a:solidFill>
                <a:latin typeface="+mn-lt"/>
                <a:cs typeface="Times New Roman" pitchFamily="18" charset="0"/>
              </a:rPr>
              <a:t>              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ПРИНЦИПЫ ЗДОРОВОГО ПИТАНИЯ ШКОЛЬНИКОВ</a:t>
            </a:r>
          </a:p>
        </p:txBody>
      </p:sp>
      <p:pic>
        <p:nvPicPr>
          <p:cNvPr id="19458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357188" y="-142875"/>
            <a:ext cx="4500562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r>
              <a:rPr lang="ru-RU" sz="2800" b="1">
                <a:cs typeface="Arial" charset="0"/>
              </a:rPr>
              <a:t>Калорийность </a:t>
            </a:r>
            <a:r>
              <a:rPr lang="ru-RU" sz="2800">
                <a:cs typeface="Arial" charset="0"/>
              </a:rPr>
              <a:t>рациона школьника</a:t>
            </a:r>
            <a:r>
              <a:rPr lang="ru-RU" sz="2800" b="1">
                <a:cs typeface="Arial" charset="0"/>
              </a:rPr>
              <a:t> </a:t>
            </a:r>
            <a:r>
              <a:rPr lang="ru-RU" sz="2800">
                <a:cs typeface="Arial" charset="0"/>
              </a:rPr>
              <a:t>должна быть следующей:</a:t>
            </a:r>
          </a:p>
          <a:p>
            <a:r>
              <a:rPr lang="ru-RU" sz="2800">
                <a:cs typeface="Arial" charset="0"/>
              </a:rPr>
              <a:t>7-10 лет – 2400 ккал</a:t>
            </a:r>
          </a:p>
          <a:p>
            <a:r>
              <a:rPr lang="ru-RU" sz="2800">
                <a:cs typeface="Arial" charset="0"/>
              </a:rPr>
              <a:t>14-17лет – 2600-3000ккал</a:t>
            </a:r>
          </a:p>
          <a:p>
            <a:r>
              <a:rPr lang="ru-RU" sz="2800">
                <a:cs typeface="Arial" charset="0"/>
              </a:rPr>
              <a:t> </a:t>
            </a:r>
          </a:p>
          <a:p>
            <a:r>
              <a:rPr lang="ru-RU" sz="2800">
                <a:cs typeface="Arial" charset="0"/>
              </a:rPr>
              <a:t>Если ребенок занимается спортом, он должен получать на 300-500 ккал больше.</a:t>
            </a:r>
          </a:p>
          <a:p>
            <a:endParaRPr lang="ru-RU" sz="2000">
              <a:latin typeface="Calibri" pitchFamily="34" charset="0"/>
            </a:endParaRPr>
          </a:p>
        </p:txBody>
      </p:sp>
      <p:pic>
        <p:nvPicPr>
          <p:cNvPr id="19460" name="Picture 2" descr="C:\Documents and Settings\Влад\Рабочий стол\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143500" y="1184275"/>
            <a:ext cx="3562350" cy="2387600"/>
          </a:xfrm>
        </p:spPr>
      </p:pic>
      <p:pic>
        <p:nvPicPr>
          <p:cNvPr id="19461" name="Picture 3" descr="C:\Documents and Settings\Влад\Рабочий стол\рыба.jpe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5976937" y="2524125"/>
            <a:ext cx="1152525" cy="8953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НЕОБХОДИМЫЕ ПРОДУКТЫ</a:t>
            </a:r>
            <a:endParaRPr lang="en-US" sz="2400" b="1">
              <a:solidFill>
                <a:srgbClr val="E85E00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ДЛЯ ПОЛНОЦЕННОГО ПИТАНИЯ</a:t>
            </a:r>
            <a:endParaRPr lang="ru-RU" sz="2400" b="1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20482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Прямоугольник 3"/>
          <p:cNvSpPr>
            <a:spLocks noChangeArrowheads="1"/>
          </p:cNvSpPr>
          <p:nvPr/>
        </p:nvSpPr>
        <p:spPr bwMode="auto">
          <a:xfrm>
            <a:off x="285750" y="928688"/>
            <a:ext cx="4214813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cs typeface="Arial" charset="0"/>
              </a:rPr>
              <a:t>Белки</a:t>
            </a:r>
          </a:p>
          <a:p>
            <a:endParaRPr lang="ru-RU" sz="1200">
              <a:cs typeface="Arial" charset="0"/>
            </a:endParaRPr>
          </a:p>
          <a:p>
            <a:r>
              <a:rPr lang="ru-RU" sz="2400">
                <a:cs typeface="Arial" charset="0"/>
              </a:rPr>
              <a:t>Самыми ценными для ребенка являются рыбный и молочный белок, который лучше всего усваивается детским организмом. На втором месте по качеству - мясной белок, на третьем – белок растительного происхождения.</a:t>
            </a:r>
          </a:p>
          <a:p>
            <a:r>
              <a:rPr lang="ru-RU" sz="2400">
                <a:cs typeface="Arial" charset="0"/>
              </a:rPr>
              <a:t>Ежедневно школьник должен получать 75-90 г белка, из них 40-55 г животного происхождения.</a:t>
            </a:r>
          </a:p>
          <a:p>
            <a:endParaRPr lang="ru-RU" sz="2400">
              <a:latin typeface="Calibri" pitchFamily="34" charset="0"/>
            </a:endParaRPr>
          </a:p>
          <a:p>
            <a:endParaRPr lang="ru-RU" sz="1600">
              <a:latin typeface="Calibri" pitchFamily="34" charset="0"/>
            </a:endParaRPr>
          </a:p>
        </p:txBody>
      </p:sp>
      <p:pic>
        <p:nvPicPr>
          <p:cNvPr id="20484" name="Picture 3" descr="C:\Documents and Settings\Влад\Рабочий стол\мясо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971675" y="3590925"/>
            <a:ext cx="1238250" cy="895350"/>
          </a:xfrm>
        </p:spPr>
      </p:pic>
      <p:pic>
        <p:nvPicPr>
          <p:cNvPr id="20485" name="Picture 2" descr="C:\Documents and Settings\Влад\Рабочий стол\1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88" y="1214438"/>
            <a:ext cx="3643312" cy="268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НЕОБХОДИМЫЕ ПРОДУКТЫ </a:t>
            </a:r>
            <a:endParaRPr lang="en-US" sz="2400" b="1">
              <a:solidFill>
                <a:srgbClr val="E85E00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ДЛЯ ПОЛНОЦЕННОГО ПИТАНИЯ</a:t>
            </a:r>
            <a:endParaRPr lang="ru-RU" sz="2400" b="1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21506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Прямоугольник 3"/>
          <p:cNvSpPr>
            <a:spLocks noChangeArrowheads="1"/>
          </p:cNvSpPr>
          <p:nvPr/>
        </p:nvSpPr>
        <p:spPr bwMode="auto">
          <a:xfrm>
            <a:off x="285750" y="928688"/>
            <a:ext cx="4643438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600">
              <a:latin typeface="Calibri" pitchFamily="34" charset="0"/>
            </a:endParaRPr>
          </a:p>
          <a:p>
            <a:r>
              <a:rPr lang="ru-RU" sz="2800">
                <a:cs typeface="Arial" charset="0"/>
              </a:rPr>
              <a:t>В рационе ребенка школьного возраста обязательно должны присутствовать следующие продукты:</a:t>
            </a:r>
          </a:p>
          <a:p>
            <a:r>
              <a:rPr lang="ru-RU" sz="2800">
                <a:cs typeface="Arial" charset="0"/>
              </a:rPr>
              <a:t>молоко или кисломолочные напитки ;</a:t>
            </a:r>
          </a:p>
          <a:p>
            <a:r>
              <a:rPr lang="ru-RU" sz="2800">
                <a:cs typeface="Arial" charset="0"/>
              </a:rPr>
              <a:t>творог ;</a:t>
            </a:r>
          </a:p>
          <a:p>
            <a:r>
              <a:rPr lang="ru-RU" sz="2800">
                <a:cs typeface="Arial" charset="0"/>
              </a:rPr>
              <a:t>сыр ;</a:t>
            </a:r>
          </a:p>
          <a:p>
            <a:r>
              <a:rPr lang="ru-RU" sz="2800">
                <a:cs typeface="Arial" charset="0"/>
              </a:rPr>
              <a:t>рыба ;</a:t>
            </a:r>
          </a:p>
          <a:p>
            <a:r>
              <a:rPr lang="ru-RU" sz="2800">
                <a:cs typeface="Arial" charset="0"/>
              </a:rPr>
              <a:t>мясные продукты ;</a:t>
            </a:r>
          </a:p>
          <a:p>
            <a:r>
              <a:rPr lang="ru-RU" sz="2800">
                <a:cs typeface="Arial" charset="0"/>
              </a:rPr>
              <a:t>яйца .</a:t>
            </a:r>
          </a:p>
        </p:txBody>
      </p:sp>
      <p:pic>
        <p:nvPicPr>
          <p:cNvPr id="21508" name="Picture 3" descr="C:\Documents and Settings\Влад\Рабочий стол\1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072063" y="1428750"/>
            <a:ext cx="3319462" cy="1990725"/>
          </a:xfrm>
        </p:spPr>
      </p:pic>
      <p:pic>
        <p:nvPicPr>
          <p:cNvPr id="21509" name="Picture 4" descr="C:\Documents and Settings\Влад\Рабочий стол\1.jpe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6186487" y="2524125"/>
            <a:ext cx="733425" cy="8953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  </a:t>
            </a:r>
            <a:r>
              <a:rPr lang="ru-RU" sz="2400" b="1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НЕОБХОДИМЫЕ ПРОДУКТЫ</a:t>
            </a:r>
            <a:endParaRPr lang="en-US" sz="2400" b="1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 ДЛЯ ЗДОРОВОГО ПИТАНИЯ</a:t>
            </a:r>
          </a:p>
        </p:txBody>
      </p:sp>
      <p:pic>
        <p:nvPicPr>
          <p:cNvPr id="22530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Прямоугольник 3"/>
          <p:cNvSpPr>
            <a:spLocks noChangeArrowheads="1"/>
          </p:cNvSpPr>
          <p:nvPr/>
        </p:nvSpPr>
        <p:spPr bwMode="auto">
          <a:xfrm>
            <a:off x="0" y="1143000"/>
            <a:ext cx="4786313" cy="529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cs typeface="Arial" charset="0"/>
              </a:rPr>
              <a:t>Жиры. </a:t>
            </a:r>
          </a:p>
          <a:p>
            <a:endParaRPr lang="ru-RU" sz="1400">
              <a:cs typeface="Arial" charset="0"/>
            </a:endParaRPr>
          </a:p>
          <a:p>
            <a:r>
              <a:rPr lang="ru-RU" sz="2000">
                <a:cs typeface="Arial" charset="0"/>
              </a:rPr>
              <a:t>Достаточное количество жиров также необходимо включать в суточный рацион школьника. </a:t>
            </a:r>
          </a:p>
          <a:p>
            <a:endParaRPr lang="ru-RU" sz="2000">
              <a:cs typeface="Arial" charset="0"/>
            </a:endParaRPr>
          </a:p>
          <a:p>
            <a:r>
              <a:rPr lang="ru-RU" sz="2000">
                <a:cs typeface="Arial" charset="0"/>
              </a:rPr>
              <a:t>Необходимые жиры содержатся не только в привычных для нас «жирных» продуктах – масле, сметане, сале и т.д. Мясо, молоко и рыба – источники скрытых жиров. Животные жиры усваиваются хуже растительных и не содержат важные для организма жирные кислоты и жирорастворимые витамины. </a:t>
            </a:r>
          </a:p>
          <a:p>
            <a:endParaRPr lang="ru-RU" sz="1400">
              <a:cs typeface="Arial" charset="0"/>
            </a:endParaRPr>
          </a:p>
          <a:p>
            <a:endParaRPr lang="ru-RU" sz="1400">
              <a:latin typeface="Calibri" pitchFamily="34" charset="0"/>
            </a:endParaRPr>
          </a:p>
        </p:txBody>
      </p:sp>
      <p:pic>
        <p:nvPicPr>
          <p:cNvPr id="22532" name="Picture 2" descr="C:\Documents and Settings\Влад\Рабочий стол\1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214938" y="1428750"/>
            <a:ext cx="3355975" cy="2286000"/>
          </a:xfrm>
        </p:spPr>
      </p:pic>
      <p:pic>
        <p:nvPicPr>
          <p:cNvPr id="22533" name="Picture 2" descr="C:\Documents and Settings\Влад\Рабочий стол\1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3" y="4143375"/>
            <a:ext cx="3143250" cy="236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НЕОБХОДИМЫЕ ПРОДУКТЫ </a:t>
            </a:r>
            <a:endParaRPr lang="en-US" sz="2400" b="1">
              <a:solidFill>
                <a:srgbClr val="E85E00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ДЛЯ ПОЛНОЦЕННОГО ПИТАНИЯ</a:t>
            </a:r>
            <a:endParaRPr lang="ru-RU" sz="2400" b="1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23554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Прямоугольник 3"/>
          <p:cNvSpPr>
            <a:spLocks noChangeArrowheads="1"/>
          </p:cNvSpPr>
          <p:nvPr/>
        </p:nvSpPr>
        <p:spPr bwMode="auto">
          <a:xfrm>
            <a:off x="0" y="1143000"/>
            <a:ext cx="478631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r>
              <a:rPr lang="ru-RU" sz="2800">
                <a:cs typeface="Arial" charset="0"/>
              </a:rPr>
              <a:t>Норма потребления жиров для школьников - 80-90 г в сутки, 30% суточного рациона. </a:t>
            </a:r>
          </a:p>
          <a:p>
            <a:endParaRPr lang="ru-RU" sz="2800">
              <a:cs typeface="Arial" charset="0"/>
            </a:endParaRPr>
          </a:p>
          <a:p>
            <a:r>
              <a:rPr lang="ru-RU" sz="2800">
                <a:cs typeface="Arial" charset="0"/>
              </a:rPr>
              <a:t>Ежедневно ребенок школьного возраста должен получать:</a:t>
            </a:r>
          </a:p>
          <a:p>
            <a:r>
              <a:rPr lang="ru-RU" sz="2800">
                <a:cs typeface="Arial" charset="0"/>
              </a:rPr>
              <a:t>сливочное масло ;</a:t>
            </a:r>
          </a:p>
          <a:p>
            <a:r>
              <a:rPr lang="ru-RU" sz="2800">
                <a:cs typeface="Arial" charset="0"/>
              </a:rPr>
              <a:t>растительное масло ;</a:t>
            </a:r>
          </a:p>
          <a:p>
            <a:r>
              <a:rPr lang="ru-RU" sz="2800">
                <a:cs typeface="Arial" charset="0"/>
              </a:rPr>
              <a:t>сметану .</a:t>
            </a:r>
          </a:p>
        </p:txBody>
      </p:sp>
      <p:pic>
        <p:nvPicPr>
          <p:cNvPr id="23556" name="Picture 3" descr="C:\Documents and Settings\Влад\Рабочий стол\1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143125" y="3590925"/>
            <a:ext cx="895350" cy="895350"/>
          </a:xfrm>
        </p:spPr>
      </p:pic>
      <p:pic>
        <p:nvPicPr>
          <p:cNvPr id="23557" name="Picture 3" descr="C:\Documents and Settings\Влад\Рабочий стол\1.jpe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929188" y="1071563"/>
            <a:ext cx="3511550" cy="221456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  </a:t>
            </a:r>
            <a:r>
              <a:rPr lang="ru-RU" sz="2400" b="1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НЕОБХОДИМЫЕ ПРОДУКТЫ </a:t>
            </a:r>
            <a:endParaRPr lang="en-US" sz="2400" b="1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ДЛЯ ПОЛНОЦЕННОГО ПИТАНИЯ</a:t>
            </a:r>
          </a:p>
        </p:txBody>
      </p:sp>
      <p:pic>
        <p:nvPicPr>
          <p:cNvPr id="24578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Прямоугольник 3"/>
          <p:cNvSpPr>
            <a:spLocks noChangeArrowheads="1"/>
          </p:cNvSpPr>
          <p:nvPr/>
        </p:nvSpPr>
        <p:spPr bwMode="auto">
          <a:xfrm>
            <a:off x="0" y="1000125"/>
            <a:ext cx="4929188" cy="587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cs typeface="Arial" charset="0"/>
              </a:rPr>
              <a:t>Углеводы. </a:t>
            </a:r>
          </a:p>
          <a:p>
            <a:endParaRPr lang="ru-RU" sz="2400">
              <a:cs typeface="Arial" charset="0"/>
            </a:endParaRPr>
          </a:p>
          <a:p>
            <a:r>
              <a:rPr lang="ru-RU" sz="2400">
                <a:cs typeface="Arial" charset="0"/>
              </a:rPr>
              <a:t>Углеводы необходимы для пополнения энергетических запасов организма. Наиболее полезны сложные углеводы, содержащие неперевариваемые пищевые волокна. </a:t>
            </a:r>
          </a:p>
          <a:p>
            <a:endParaRPr lang="ru-RU" sz="2400">
              <a:cs typeface="Arial" charset="0"/>
            </a:endParaRPr>
          </a:p>
          <a:p>
            <a:r>
              <a:rPr lang="ru-RU" sz="2400">
                <a:cs typeface="Arial" charset="0"/>
              </a:rPr>
              <a:t>Суточная норма углеводов в рационе школьника - 300-400 г, из них на долю простых должно приходиться не более 100 г. </a:t>
            </a:r>
          </a:p>
          <a:p>
            <a:endParaRPr lang="ru-RU" sz="2400">
              <a:latin typeface="Calibri" pitchFamily="34" charset="0"/>
            </a:endParaRPr>
          </a:p>
          <a:p>
            <a:endParaRPr lang="ru-RU" sz="2400">
              <a:latin typeface="Calibri" pitchFamily="34" charset="0"/>
            </a:endParaRPr>
          </a:p>
        </p:txBody>
      </p:sp>
      <p:pic>
        <p:nvPicPr>
          <p:cNvPr id="24580" name="Picture 2" descr="C:\Documents and Settings\Влад\Рабочий стол\1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072063" y="965200"/>
            <a:ext cx="3448050" cy="2454275"/>
          </a:xfrm>
        </p:spPr>
      </p:pic>
      <p:pic>
        <p:nvPicPr>
          <p:cNvPr id="24581" name="Picture 3" descr="C:\Documents and Settings\Влад\Рабочий стол\1.jpe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000625" y="3567113"/>
            <a:ext cx="3500438" cy="27908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НЕОБХОДИМЫЕ ПРОДУКТЫ</a:t>
            </a:r>
            <a:endParaRPr lang="en-US" sz="2400" b="1">
              <a:solidFill>
                <a:srgbClr val="E85E00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ДЛЯ ПОЛНОЦЕННОГО ПИТАНИЯ</a:t>
            </a:r>
            <a:endParaRPr lang="ru-RU" sz="2400" b="1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25602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Прямоугольник 3"/>
          <p:cNvSpPr>
            <a:spLocks noChangeArrowheads="1"/>
          </p:cNvSpPr>
          <p:nvPr/>
        </p:nvSpPr>
        <p:spPr bwMode="auto">
          <a:xfrm>
            <a:off x="357188" y="428625"/>
            <a:ext cx="3214687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.</a:t>
            </a:r>
          </a:p>
          <a:p>
            <a:endParaRPr lang="ru-RU">
              <a:latin typeface="Calibri" pitchFamily="34" charset="0"/>
            </a:endParaRPr>
          </a:p>
          <a:p>
            <a:r>
              <a:rPr lang="ru-RU" sz="2400">
                <a:cs typeface="Arial" charset="0"/>
              </a:rPr>
              <a:t>Необходимые продукты в меню школьника:</a:t>
            </a:r>
          </a:p>
          <a:p>
            <a:r>
              <a:rPr lang="ru-RU" sz="2400">
                <a:cs typeface="Arial" charset="0"/>
              </a:rPr>
              <a:t>хлеб ;</a:t>
            </a:r>
          </a:p>
          <a:p>
            <a:r>
              <a:rPr lang="ru-RU" sz="2400">
                <a:cs typeface="Arial" charset="0"/>
              </a:rPr>
              <a:t>крупы ;</a:t>
            </a:r>
          </a:p>
          <a:p>
            <a:r>
              <a:rPr lang="ru-RU" sz="2400">
                <a:cs typeface="Arial" charset="0"/>
              </a:rPr>
              <a:t>картофель ;</a:t>
            </a:r>
          </a:p>
          <a:p>
            <a:r>
              <a:rPr lang="ru-RU" sz="2400">
                <a:cs typeface="Arial" charset="0"/>
              </a:rPr>
              <a:t>мед ;</a:t>
            </a:r>
          </a:p>
          <a:p>
            <a:r>
              <a:rPr lang="ru-RU" sz="2400">
                <a:cs typeface="Arial" charset="0"/>
              </a:rPr>
              <a:t>сухофрукты ;</a:t>
            </a:r>
          </a:p>
          <a:p>
            <a:r>
              <a:rPr lang="ru-RU" sz="2400">
                <a:cs typeface="Arial" charset="0"/>
              </a:rPr>
              <a:t>сахар .</a:t>
            </a:r>
          </a:p>
        </p:txBody>
      </p:sp>
      <p:pic>
        <p:nvPicPr>
          <p:cNvPr id="25605" name="Picture 3" descr="C:\Documents and Settings\Влад\Рабочий стол\1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01650" y="4397375"/>
            <a:ext cx="2998788" cy="2103438"/>
          </a:xfrm>
        </p:spPr>
      </p:pic>
      <p:pic>
        <p:nvPicPr>
          <p:cNvPr id="25604" name="Picture 2" descr="C:\Documents and Settings\Влад\Рабочий стол\1.jpe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000625" y="1214438"/>
            <a:ext cx="3352800" cy="2205037"/>
          </a:xfrm>
        </p:spPr>
      </p:pic>
      <p:pic>
        <p:nvPicPr>
          <p:cNvPr id="25606" name="Picture 4" descr="C:\Documents and Settings\Влад\Рабочий стол\1.jpe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4697413" y="3694113"/>
            <a:ext cx="3732212" cy="28067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  </a:t>
            </a:r>
            <a:r>
              <a:rPr lang="ru-RU" sz="2400" b="1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НЕОБХОДИМЫЕ ПРОДУКТЫ </a:t>
            </a:r>
            <a:endParaRPr lang="en-US" sz="2400" b="1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ДЛЯ ПОЛНОЦЕННОГО ПИТАНИЯ</a:t>
            </a:r>
          </a:p>
        </p:txBody>
      </p:sp>
      <p:pic>
        <p:nvPicPr>
          <p:cNvPr id="26626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Прямоугольник 3"/>
          <p:cNvSpPr>
            <a:spLocks noChangeArrowheads="1"/>
          </p:cNvSpPr>
          <p:nvPr/>
        </p:nvSpPr>
        <p:spPr bwMode="auto">
          <a:xfrm>
            <a:off x="0" y="890588"/>
            <a:ext cx="557212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cs typeface="Arial" charset="0"/>
              </a:rPr>
              <a:t>Витамины и минералы.</a:t>
            </a:r>
          </a:p>
          <a:p>
            <a:endParaRPr lang="ru-RU">
              <a:cs typeface="Arial" charset="0"/>
            </a:endParaRPr>
          </a:p>
          <a:p>
            <a:r>
              <a:rPr lang="ru-RU">
                <a:cs typeface="Arial" charset="0"/>
              </a:rPr>
              <a:t>Продукты, содержащие основные необходимые витамины и минеральные вещества, обязательно должны присутствовать в рационе школьника для правильного функционирования и развития детского организма.</a:t>
            </a:r>
          </a:p>
          <a:p>
            <a:endParaRPr lang="ru-RU">
              <a:cs typeface="Arial" charset="0"/>
            </a:endParaRPr>
          </a:p>
          <a:p>
            <a:endParaRPr lang="ru-RU">
              <a:cs typeface="Arial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685800" y="4143375"/>
            <a:ext cx="3886200" cy="1952625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Продукты, богатые витамином А: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морковь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зелень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u="sng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</p:txBody>
      </p:sp>
      <p:pic>
        <p:nvPicPr>
          <p:cNvPr id="26629" name="Picture 42" descr="1211270276_petrushk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500688" y="1071563"/>
            <a:ext cx="3429000" cy="2390775"/>
          </a:xfrm>
        </p:spPr>
      </p:pic>
      <p:pic>
        <p:nvPicPr>
          <p:cNvPr id="26630" name="Picture 3" descr="n_kz_pomidor_0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429250" y="3714750"/>
            <a:ext cx="3486150" cy="26431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  </a:t>
            </a:r>
            <a:r>
              <a:rPr lang="ru-RU" sz="2400" b="1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НЕОБХОДИМЫЕ ПРОДУКТЫ </a:t>
            </a:r>
            <a:endParaRPr lang="en-US" sz="2400" b="1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ДЛЯ ПОЛНОЦЕННОГО ПИТАНИЯ</a:t>
            </a:r>
          </a:p>
        </p:txBody>
      </p:sp>
      <p:pic>
        <p:nvPicPr>
          <p:cNvPr id="27650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Прямоугольник 3"/>
          <p:cNvSpPr>
            <a:spLocks noChangeArrowheads="1"/>
          </p:cNvSpPr>
          <p:nvPr/>
        </p:nvSpPr>
        <p:spPr bwMode="auto">
          <a:xfrm>
            <a:off x="0" y="1071563"/>
            <a:ext cx="5643563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cs typeface="Arial" charset="0"/>
              </a:rPr>
              <a:t>Продукты-источники витамина С:</a:t>
            </a:r>
          </a:p>
          <a:p>
            <a:r>
              <a:rPr lang="ru-RU" sz="3200">
                <a:cs typeface="Arial" charset="0"/>
              </a:rPr>
              <a:t>зелень петрушки и укропа ;</a:t>
            </a:r>
          </a:p>
          <a:p>
            <a:r>
              <a:rPr lang="ru-RU" sz="3200">
                <a:cs typeface="Arial" charset="0"/>
              </a:rPr>
              <a:t>помидоры ;</a:t>
            </a:r>
          </a:p>
          <a:p>
            <a:r>
              <a:rPr lang="ru-RU" sz="3200">
                <a:cs typeface="Arial" charset="0"/>
              </a:rPr>
              <a:t>черная и красная смородина ;</a:t>
            </a:r>
          </a:p>
          <a:p>
            <a:r>
              <a:rPr lang="ru-RU" sz="3200">
                <a:cs typeface="Arial" charset="0"/>
              </a:rPr>
              <a:t>красный болгарский перец;</a:t>
            </a:r>
          </a:p>
          <a:p>
            <a:r>
              <a:rPr lang="ru-RU" sz="3200">
                <a:cs typeface="Arial" charset="0"/>
              </a:rPr>
              <a:t>цитрусовые;</a:t>
            </a:r>
          </a:p>
          <a:p>
            <a:r>
              <a:rPr lang="ru-RU" sz="3200">
                <a:cs typeface="Arial" charset="0"/>
              </a:rPr>
              <a:t>картофель .</a:t>
            </a:r>
          </a:p>
          <a:p>
            <a:endParaRPr lang="ru-RU" sz="3200">
              <a:latin typeface="Calibri" pitchFamily="34" charset="0"/>
            </a:endParaRPr>
          </a:p>
        </p:txBody>
      </p:sp>
      <p:pic>
        <p:nvPicPr>
          <p:cNvPr id="27652" name="Picture 2" descr="C:\Documents and Settings\Влад\Рабочий стол\1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429250" y="1155700"/>
            <a:ext cx="3357563" cy="2239963"/>
          </a:xfrm>
        </p:spPr>
      </p:pic>
      <p:pic>
        <p:nvPicPr>
          <p:cNvPr id="27653" name="Picture 2" descr="C:\Documents and Settings\Влад\Рабочий стол\1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3643313"/>
            <a:ext cx="353695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3" descr="C:\Documents and Settings\Влад\Рабочий стол\1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75" y="5429250"/>
            <a:ext cx="113665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4" descr="C:\Documents and Settings\Влад\Рабочий стол\1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5500688"/>
            <a:ext cx="12922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5" descr="C:\Documents and Settings\Влад\Рабочий стол\1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57375" y="5500688"/>
            <a:ext cx="121443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  </a:t>
            </a:r>
            <a:r>
              <a:rPr lang="ru-RU" sz="2400" b="1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НЕОБХОДИМЫЕ ПРОДУКТЫ </a:t>
            </a:r>
            <a:endParaRPr lang="en-US" sz="2400" b="1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ДЛЯ ПОЛНОЦЕННОГО ПИТАНИЯ</a:t>
            </a:r>
          </a:p>
        </p:txBody>
      </p:sp>
      <p:pic>
        <p:nvPicPr>
          <p:cNvPr id="28674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Прямоугольник 3"/>
          <p:cNvSpPr>
            <a:spLocks noChangeArrowheads="1"/>
          </p:cNvSpPr>
          <p:nvPr/>
        </p:nvSpPr>
        <p:spPr bwMode="auto">
          <a:xfrm>
            <a:off x="214313" y="1214438"/>
            <a:ext cx="4786312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cs typeface="Arial" charset="0"/>
              </a:rPr>
              <a:t>Витамин Е содержится </a:t>
            </a:r>
            <a:r>
              <a:rPr lang="ru-RU">
                <a:cs typeface="Arial" charset="0"/>
              </a:rPr>
              <a:t>в следующих продуктах:</a:t>
            </a:r>
          </a:p>
          <a:p>
            <a:r>
              <a:rPr lang="ru-RU">
                <a:cs typeface="Arial" charset="0"/>
              </a:rPr>
              <a:t>печень ; </a:t>
            </a:r>
          </a:p>
          <a:p>
            <a:r>
              <a:rPr lang="ru-RU">
                <a:cs typeface="Arial" charset="0"/>
              </a:rPr>
              <a:t>яйца ;</a:t>
            </a:r>
          </a:p>
          <a:p>
            <a:r>
              <a:rPr lang="ru-RU">
                <a:cs typeface="Arial" charset="0"/>
              </a:rPr>
              <a:t>пророщенные зерна пшеницы;</a:t>
            </a:r>
          </a:p>
          <a:p>
            <a:r>
              <a:rPr lang="ru-RU">
                <a:cs typeface="Arial" charset="0"/>
              </a:rPr>
              <a:t>овсяная и гречневая крупы </a:t>
            </a:r>
          </a:p>
        </p:txBody>
      </p:sp>
      <p:pic>
        <p:nvPicPr>
          <p:cNvPr id="28676" name="Picture 1" descr="C:\Documents and Settings\Влад\Рабочий стол\1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85750" y="3357563"/>
            <a:ext cx="4406900" cy="3143250"/>
          </a:xfrm>
        </p:spPr>
      </p:pic>
      <p:pic>
        <p:nvPicPr>
          <p:cNvPr id="28677" name="Picture 2" descr="C:\Documents and Settings\Влад\Рабочий стол\1.jpe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429250" y="1285875"/>
            <a:ext cx="3286125" cy="2181225"/>
          </a:xfrm>
        </p:spPr>
      </p:pic>
      <p:pic>
        <p:nvPicPr>
          <p:cNvPr id="28678" name="Picture 3" descr="C:\Documents and Settings\Влад\Рабочий стол\1.jpe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5429250" y="3929063"/>
            <a:ext cx="3286125" cy="230981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 НЕОБХОДИМЫЕ ПРОДУКТЫ </a:t>
            </a:r>
            <a:endParaRPr lang="en-US" sz="2400" b="1">
              <a:solidFill>
                <a:srgbClr val="E85E00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ДЛЯ ПОЛНЕЦЕННОГО ПИТАНИЯ</a:t>
            </a:r>
            <a:endParaRPr lang="ru-RU" sz="2400" b="1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29698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Прямоугольник 3"/>
          <p:cNvSpPr>
            <a:spLocks noChangeArrowheads="1"/>
          </p:cNvSpPr>
          <p:nvPr/>
        </p:nvSpPr>
        <p:spPr bwMode="auto">
          <a:xfrm flipH="1">
            <a:off x="428625" y="1214438"/>
            <a:ext cx="3571875" cy="375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Продукты, богатые витаминами группы В:</a:t>
            </a:r>
          </a:p>
          <a:p>
            <a:r>
              <a:rPr lang="ru-RU">
                <a:latin typeface="Calibri" pitchFamily="34" charset="0"/>
              </a:rPr>
              <a:t>хлеб грубого помола ;</a:t>
            </a:r>
          </a:p>
          <a:p>
            <a:r>
              <a:rPr lang="ru-RU">
                <a:latin typeface="Calibri" pitchFamily="34" charset="0"/>
              </a:rPr>
              <a:t>молоко ;</a:t>
            </a:r>
          </a:p>
          <a:p>
            <a:r>
              <a:rPr lang="ru-RU">
                <a:latin typeface="Calibri" pitchFamily="34" charset="0"/>
              </a:rPr>
              <a:t>творог ;</a:t>
            </a:r>
          </a:p>
          <a:p>
            <a:r>
              <a:rPr lang="ru-RU">
                <a:latin typeface="Calibri" pitchFamily="34" charset="0"/>
              </a:rPr>
              <a:t>печень ;</a:t>
            </a:r>
          </a:p>
          <a:p>
            <a:r>
              <a:rPr lang="ru-RU">
                <a:latin typeface="Calibri" pitchFamily="34" charset="0"/>
              </a:rPr>
              <a:t>сыр ;</a:t>
            </a:r>
          </a:p>
          <a:p>
            <a:r>
              <a:rPr lang="ru-RU">
                <a:latin typeface="Calibri" pitchFamily="34" charset="0"/>
              </a:rPr>
              <a:t>яйца ;</a:t>
            </a:r>
          </a:p>
          <a:p>
            <a:r>
              <a:rPr lang="ru-RU">
                <a:latin typeface="Calibri" pitchFamily="34" charset="0"/>
              </a:rPr>
              <a:t>капуста;</a:t>
            </a:r>
          </a:p>
          <a:p>
            <a:r>
              <a:rPr lang="ru-RU">
                <a:latin typeface="Calibri" pitchFamily="34" charset="0"/>
              </a:rPr>
              <a:t>яблоки;</a:t>
            </a:r>
          </a:p>
          <a:p>
            <a:r>
              <a:rPr lang="ru-RU">
                <a:latin typeface="Calibri" pitchFamily="34" charset="0"/>
              </a:rPr>
              <a:t>миндаль ; </a:t>
            </a:r>
          </a:p>
          <a:p>
            <a:r>
              <a:rPr lang="ru-RU">
                <a:latin typeface="Calibri" pitchFamily="34" charset="0"/>
              </a:rPr>
              <a:t>помидоры ; </a:t>
            </a:r>
          </a:p>
          <a:p>
            <a:r>
              <a:rPr lang="ru-RU">
                <a:latin typeface="Calibri" pitchFamily="34" charset="0"/>
              </a:rPr>
              <a:t>бобовые .</a:t>
            </a:r>
          </a:p>
        </p:txBody>
      </p:sp>
      <p:pic>
        <p:nvPicPr>
          <p:cNvPr id="29700" name="Picture 9" descr="20080616_00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8720"/>
          <a:stretch>
            <a:fillRect/>
          </a:stretch>
        </p:blipFill>
        <p:spPr>
          <a:xfrm>
            <a:off x="4857750" y="1071563"/>
            <a:ext cx="3643313" cy="2493962"/>
          </a:xfrm>
        </p:spPr>
      </p:pic>
      <p:pic>
        <p:nvPicPr>
          <p:cNvPr id="29701" name="Picture 38" descr="2434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857750" y="3714750"/>
            <a:ext cx="3790950" cy="2481263"/>
          </a:xfrm>
        </p:spPr>
      </p:pic>
      <p:pic>
        <p:nvPicPr>
          <p:cNvPr id="29702" name="Picture 5" descr="Goroh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email">
            <a:clrChange>
              <a:clrFrom>
                <a:srgbClr val="F5FDFF"/>
              </a:clrFrom>
              <a:clrTo>
                <a:srgbClr val="F5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8870" r="8296" b="14545"/>
          <a:stretch>
            <a:fillRect/>
          </a:stretch>
        </p:blipFill>
        <p:spPr>
          <a:xfrm>
            <a:off x="1500188" y="4143375"/>
            <a:ext cx="2566987" cy="1981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E85E00"/>
                </a:solidFill>
                <a:latin typeface="+mn-lt"/>
                <a:cs typeface="Times New Roman" pitchFamily="18" charset="0"/>
              </a:rPr>
              <a:t>           РЕКОМЕНДАЦИИ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30722" name="Рисунок 25" descr="Изображение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4F5"/>
              </a:clrFrom>
              <a:clrTo>
                <a:srgbClr val="F0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58"/>
          <a:stretch>
            <a:fillRect/>
          </a:stretch>
        </p:blipFill>
        <p:spPr bwMode="auto">
          <a:xfrm>
            <a:off x="0" y="0"/>
            <a:ext cx="9286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Прямоугольник 3"/>
          <p:cNvSpPr>
            <a:spLocks noChangeArrowheads="1"/>
          </p:cNvSpPr>
          <p:nvPr/>
        </p:nvSpPr>
        <p:spPr bwMode="auto">
          <a:xfrm>
            <a:off x="0" y="1143000"/>
            <a:ext cx="4643438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cs typeface="Arial" charset="0"/>
              </a:rPr>
              <a:t>В рационе школьника обязательно должны присутствовать продукты, содержащие необходимые для жизнедеятельности минеральные соли и микроэлементы: йод, железо, фтор, кобальт, селен, медь и другие. </a:t>
            </a:r>
          </a:p>
          <a:p>
            <a:endParaRPr lang="ru-RU" sz="2000" dirty="0">
              <a:cs typeface="Arial" charset="0"/>
            </a:endParaRPr>
          </a:p>
          <a:p>
            <a:r>
              <a:rPr lang="ru-RU" sz="2000" dirty="0">
                <a:cs typeface="Arial" charset="0"/>
              </a:rPr>
              <a:t>И,</a:t>
            </a:r>
            <a:r>
              <a:rPr lang="ru-RU" sz="2000" dirty="0">
                <a:solidFill>
                  <a:srgbClr val="FF0000"/>
                </a:solidFill>
                <a:cs typeface="Arial" charset="0"/>
              </a:rPr>
              <a:t> напоследок</a:t>
            </a:r>
            <a:r>
              <a:rPr lang="ru-RU" sz="2000" dirty="0">
                <a:cs typeface="Arial" charset="0"/>
              </a:rPr>
              <a:t>, одна из главных рекомендаций для организации питания детей: не кормите ребенка насильно! Детский организм способен самостоятельно определить оптимальные потребности в пищевых веществах и калориях.</a:t>
            </a:r>
          </a:p>
        </p:txBody>
      </p:sp>
      <p:pic>
        <p:nvPicPr>
          <p:cNvPr id="30724" name="Picture 40" descr="citronu_bummbas_l_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29188" y="3929063"/>
            <a:ext cx="3648075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18" descr="344530c2a76c"/>
          <p:cNvPicPr>
            <a:picLocks noChangeAspect="1" noChangeArrowheads="1"/>
          </p:cNvPicPr>
          <p:nvPr/>
        </p:nvPicPr>
        <p:blipFill>
          <a:blip r:embed="rId4" cstate="email">
            <a:lum bright="8000" contrast="3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29188" y="1071563"/>
            <a:ext cx="3643312" cy="263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309</TotalTime>
  <Words>750</Words>
  <Application>Microsoft Office PowerPoint</Application>
  <PresentationFormat>Экран (4:3)</PresentationFormat>
  <Paragraphs>131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Поговорим о Вашем питании…</vt:lpstr>
      <vt:lpstr>Поговорим о Вашем питании…</vt:lpstr>
      <vt:lpstr>Выясним :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Движение к этой цели должно быть постепенным - шаг за шагом. Каждый шаг продлевает активные годы жизни.</dc:title>
  <dc:creator>Влад</dc:creator>
  <cp:lastModifiedBy>Сердж</cp:lastModifiedBy>
  <cp:revision>36</cp:revision>
  <dcterms:created xsi:type="dcterms:W3CDTF">2009-11-29T09:45:36Z</dcterms:created>
  <dcterms:modified xsi:type="dcterms:W3CDTF">2021-12-16T07:11:11Z</dcterms:modified>
</cp:coreProperties>
</file>